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75" r:id="rId2"/>
    <p:sldId id="257" r:id="rId3"/>
    <p:sldId id="262" r:id="rId4"/>
    <p:sldId id="259" r:id="rId5"/>
    <p:sldId id="265" r:id="rId6"/>
    <p:sldId id="269" r:id="rId7"/>
    <p:sldId id="266" r:id="rId8"/>
    <p:sldId id="268" r:id="rId9"/>
    <p:sldId id="264" r:id="rId10"/>
    <p:sldId id="271" r:id="rId11"/>
    <p:sldId id="272" r:id="rId12"/>
    <p:sldId id="274" r:id="rId13"/>
    <p:sldId id="27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5" autoAdjust="0"/>
    <p:restoredTop sz="94660"/>
  </p:normalViewPr>
  <p:slideViewPr>
    <p:cSldViewPr>
      <p:cViewPr varScale="1">
        <p:scale>
          <a:sx n="84" d="100"/>
          <a:sy n="84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E492A-5EA6-4F3B-A68A-C5C37190F53F}" type="datetimeFigureOut">
              <a:rPr lang="ru-RU" smtClean="0"/>
              <a:pPr/>
              <a:t>20.01.2009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DA954-760B-404E-A415-6D7D6C20A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AAD17F7-C889-479C-978C-352724A5DE90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DA74-FAEF-4A32-A3D0-0852EAFDA7A1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E6127-E2A0-42FB-A89F-839C8F80BC46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EC33F32-CFBB-4A72-9B00-2548603208DC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9F70E7-0D5E-423C-9631-957BEC0A9A55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4510FF3-1BEF-4922-8DD7-33E087515BC4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A9C429-49D7-480E-8BBF-43F4EE4E4E99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E907-C72A-40F9-AC43-832D2C1E655E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FFCF35B-B125-4ED4-B3BD-09A12A04EBF7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A070107-060D-4824-BEDB-E9536FCD96A0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E37D18-C5E6-4C5F-92F5-6940B0DC9527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9F60E49-63E8-4E5C-9A5D-FC161CF43020}" type="datetime1">
              <a:rPr lang="ru-RU" smtClean="0"/>
              <a:pPr/>
              <a:t>20.01.2009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90EE53A-892A-4A8D-9B36-48CC224EC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nhome/ru/journal" TargetMode="External"/><Relationship Id="rId2" Type="http://schemas.openxmlformats.org/officeDocument/2006/relationships/hyperlink" Target="http://www.alhimik.ru/te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ircon81.narod/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447126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Выращивание кристаллов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883064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Impact" pitchFamily="34" charset="0"/>
              </a:rPr>
              <a:t>       </a:t>
            </a:r>
          </a:p>
          <a:p>
            <a:pPr>
              <a:buNone/>
            </a:pPr>
            <a:r>
              <a:rPr lang="ru-RU" sz="3200" dirty="0" smtClean="0">
                <a:latin typeface="Impact" pitchFamily="34" charset="0"/>
              </a:rPr>
              <a:t>                                 Выполнил:  ученик 8 класса                           А                                                      Алексеев Денис</a:t>
            </a:r>
          </a:p>
          <a:p>
            <a:pPr>
              <a:buNone/>
            </a:pPr>
            <a:r>
              <a:rPr lang="ru-RU" sz="3200" dirty="0" smtClean="0">
                <a:latin typeface="Impact" pitchFamily="34" charset="0"/>
              </a:rPr>
              <a:t>                                Руководитель:  учитель химии     К                                                      Кузнецова С.А.</a:t>
            </a:r>
            <a:endParaRPr lang="ru-RU" dirty="0"/>
          </a:p>
        </p:txBody>
      </p:sp>
      <p:pic>
        <p:nvPicPr>
          <p:cNvPr id="4" name="Picture 1" descr="E:\120259141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14752"/>
            <a:ext cx="2143140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643306" y="6000768"/>
            <a:ext cx="1968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Сургут 2009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757742" cy="5183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Применение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6215106" cy="48117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основе рубина был изобретен лазер, позволивший точно измерить расстояние от Земли до Луны.</a:t>
            </a:r>
          </a:p>
          <a:p>
            <a:r>
              <a:rPr lang="ru-RU" sz="2400" dirty="0" smtClean="0"/>
              <a:t> Сапфировые стекла, например, необходимы для производства иллюминаторов космических кораблей, головок самонаводящихся ракет, мобильных телефонов и часов.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</p:txBody>
      </p:sp>
      <p:pic>
        <p:nvPicPr>
          <p:cNvPr id="5122" name="Picture 2" descr="http://www.ptechnology.ru/MainPart/Lasopt/img/LaserTec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85728"/>
            <a:ext cx="1938641" cy="21971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2" descr="F:\Фото крислаллов\kgb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571876"/>
            <a:ext cx="2000232" cy="29094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543428" cy="73261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Применение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6143668" cy="535785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Кристаллы используются также в некоторых мазерах для усиления волн СВЧ-диапазона и в лазерах для усиления световых волн. </a:t>
            </a:r>
          </a:p>
          <a:p>
            <a:r>
              <a:rPr lang="ru-RU" sz="2400" dirty="0" smtClean="0"/>
              <a:t>Кристаллы, обладающие пьезоэлектрическими свойствами, применяются в радиоприемниках и радиопередатчиках, в головках звукоснимателей и в гидролокаторах. </a:t>
            </a:r>
          </a:p>
          <a:p>
            <a:r>
              <a:rPr lang="ru-RU" sz="2400" dirty="0" smtClean="0"/>
              <a:t>Для хирургии выпускается скальпель </a:t>
            </a:r>
          </a:p>
          <a:p>
            <a:pPr>
              <a:buNone/>
            </a:pPr>
            <a:r>
              <a:rPr lang="ru-RU" sz="2400" dirty="0" smtClean="0"/>
              <a:t>     с </a:t>
            </a:r>
            <a:r>
              <a:rPr lang="ru-RU" sz="2400" dirty="0" err="1" smtClean="0"/>
              <a:t>фианитом</a:t>
            </a:r>
            <a:r>
              <a:rPr lang="ru-RU" sz="2400" dirty="0" smtClean="0"/>
              <a:t>, обладающий противоаллергическим эффектом.</a:t>
            </a:r>
          </a:p>
          <a:p>
            <a:pPr>
              <a:buNone/>
            </a:pPr>
            <a:r>
              <a:rPr lang="ru-RU" sz="2400" dirty="0" smtClean="0"/>
              <a:t>     Алмазы применяют на операциях резки,  полирования, шлифования и сверления. </a:t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7" name="Picture 2" descr="C:\Users\Светлана\Desktop\Природа\Луна\00040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143248"/>
            <a:ext cx="2527465" cy="19713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257676" cy="66117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Применение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5929354" cy="48117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Большое количество огранённых кристаллов используют как украшение в ювелирных изделиях и произведениях искусства.</a:t>
            </a:r>
          </a:p>
        </p:txBody>
      </p:sp>
      <p:pic>
        <p:nvPicPr>
          <p:cNvPr id="1026" name="Picture 2" descr="E:\Фото крислаллов\0_10c8_e17bb57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5072098" cy="25360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 descr="E:\Фото крислаллов\483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086279"/>
            <a:ext cx="2716360" cy="34040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5" descr="E:\Фото крислаллов\bmw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642918"/>
            <a:ext cx="1500198" cy="1375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4329114" cy="87549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Применение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6215106" cy="35719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400" dirty="0" smtClean="0"/>
              <a:t>Выращенные  мною кристаллы можно применить как украшение на новогодней елке, украшение интерьера, бижутерию для модниц, и как  брелок на ключи или сотовый телефон </a:t>
            </a:r>
            <a:r>
              <a:rPr lang="ru-RU" sz="1600" dirty="0" smtClean="0"/>
              <a:t>(представленные на слайде кристаллы медного купороса ядовиты, поэтому не могут применятся в повседневной жизни, их заменой могут стать окрашенные кристаллы поваренной соли).</a:t>
            </a:r>
            <a:endParaRPr lang="ru-RU" sz="2400" dirty="0" smtClean="0"/>
          </a:p>
        </p:txBody>
      </p:sp>
      <p:pic>
        <p:nvPicPr>
          <p:cNvPr id="6" name="Picture 2" descr="E:\DCIM\101_SONY\DSC02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786322"/>
            <a:ext cx="2129353" cy="16430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4" descr="E:\DCIM\101_SONY\DSC021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319486" y="604453"/>
            <a:ext cx="2857520" cy="20771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7" descr="E:\DCIM\101_SONY\DSC021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786322"/>
            <a:ext cx="2143140" cy="16430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Содержимое 3" descr="DSC021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4786322"/>
            <a:ext cx="2129353" cy="16684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Источники информации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www.alhimik.ru/tel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www.sunhome/ru/journal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www.zircon81.narod/ru</a:t>
            </a:r>
            <a:endParaRPr lang="ru-RU" sz="2400" dirty="0" smtClean="0"/>
          </a:p>
          <a:p>
            <a:r>
              <a:rPr lang="ru-RU" sz="2400" dirty="0" smtClean="0"/>
              <a:t>Большая серия знаний «Планета Земля» «Современная педагогика», А.И. </a:t>
            </a:r>
            <a:r>
              <a:rPr lang="ru-RU" sz="2400" dirty="0" err="1" smtClean="0"/>
              <a:t>Китайгородский.-М</a:t>
            </a:r>
            <a:r>
              <a:rPr lang="ru-RU" sz="2400" dirty="0" smtClean="0"/>
              <a:t>. 2002.</a:t>
            </a:r>
          </a:p>
          <a:p>
            <a:r>
              <a:rPr lang="ru-RU" sz="2400" dirty="0" smtClean="0"/>
              <a:t>Атомы блуждают по </a:t>
            </a:r>
            <a:r>
              <a:rPr lang="ru-RU" sz="2400" smtClean="0"/>
              <a:t>кристаллу , Л.Г</a:t>
            </a:r>
            <a:r>
              <a:rPr lang="ru-RU" sz="2400" dirty="0" smtClean="0"/>
              <a:t>. </a:t>
            </a:r>
            <a:r>
              <a:rPr lang="ru-RU" sz="2400" dirty="0" err="1" smtClean="0"/>
              <a:t>Асламазов.-М</a:t>
            </a:r>
            <a:r>
              <a:rPr lang="ru-RU" sz="2400" dirty="0" smtClean="0"/>
              <a:t>.: Наука, 1984.</a:t>
            </a:r>
          </a:p>
          <a:p>
            <a:r>
              <a:rPr lang="ru-RU" sz="2400" dirty="0" smtClean="0"/>
              <a:t>Репортаж из мира сплавов –  М.: Наука.1989.</a:t>
            </a:r>
          </a:p>
          <a:p>
            <a:r>
              <a:rPr lang="ru-RU" sz="2400" dirty="0" smtClean="0"/>
              <a:t>Порядок и беспорядок в мире атомов. А.И. Китайгородский - М.: Наука. 1984.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75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ranklin Gothic Medium" pitchFamily="34" charset="0"/>
              </a:rPr>
              <a:t>Цель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Franklin Gothic Medium" pitchFamily="34" charset="0"/>
              </a:rPr>
              <a:t>вырастить кристалл правильной формы.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286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ranklin Gothic Medium" pitchFamily="34" charset="0"/>
              </a:rPr>
              <a:t>Задачи:</a:t>
            </a:r>
          </a:p>
          <a:p>
            <a:pPr marL="578358" indent="-514350">
              <a:buNone/>
            </a:pPr>
            <a:r>
              <a:rPr lang="ru-RU" sz="2600" dirty="0" smtClean="0">
                <a:latin typeface="Franklin Gothic Medium" pitchFamily="34" charset="0"/>
              </a:rPr>
              <a:t>1.  Изучение влияния факторов неживой природы (температура, химический состав вещества)  на процесс роста кристаллов.</a:t>
            </a:r>
          </a:p>
          <a:p>
            <a:pPr marL="578358" indent="-514350">
              <a:buNone/>
            </a:pPr>
            <a:r>
              <a:rPr lang="ru-RU" sz="2600" dirty="0" smtClean="0">
                <a:latin typeface="Franklin Gothic Medium" pitchFamily="34" charset="0"/>
              </a:rPr>
              <a:t>2.  Анализ литературы по вопросам выращивания и использования кристаллов.</a:t>
            </a:r>
          </a:p>
          <a:p>
            <a:pPr>
              <a:buNone/>
            </a:pPr>
            <a:r>
              <a:rPr lang="ru-RU" sz="2600" dirty="0" smtClean="0">
                <a:latin typeface="Franklin Gothic Medium" pitchFamily="34" charset="0"/>
              </a:rPr>
              <a:t>3.  Анализ результатов исследования и формулировка основных выводов.</a:t>
            </a:r>
          </a:p>
          <a:p>
            <a:pPr>
              <a:buNone/>
            </a:pPr>
            <a:r>
              <a:rPr lang="ru-RU" sz="2600" dirty="0" smtClean="0">
                <a:latin typeface="Franklin Gothic Medium" pitchFamily="34" charset="0"/>
              </a:rPr>
              <a:t>4. Практическое применение выращенных кристаллов.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E:\af1c8_91_t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58780">
            <a:off x="7000892" y="5357826"/>
            <a:ext cx="1905000" cy="1257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Гипотеза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Franklin Gothic Demi" pitchFamily="34" charset="0"/>
              </a:rPr>
              <a:t>Предположим, что под действием температуры и химического состава растворов кристаллы будут  изменяться, а степень изменения будет зависеть от  времени роста.</a:t>
            </a:r>
          </a:p>
          <a:p>
            <a:endParaRPr lang="ru-RU" sz="2400" dirty="0">
              <a:latin typeface="Franklin Gothic Demi" pitchFamily="34" charset="0"/>
            </a:endParaRPr>
          </a:p>
        </p:txBody>
      </p:sp>
      <p:pic>
        <p:nvPicPr>
          <p:cNvPr id="16385" name="Picture 1" descr="E:\phpThumb_generated_thumbnailjp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714620"/>
            <a:ext cx="2382953" cy="1793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E:\Фото крислаллов\49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857628"/>
            <a:ext cx="2293938" cy="1720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E:\Фото крислаллов\1202591412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766641"/>
            <a:ext cx="2143140" cy="1757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E:\Фото крислаллов\izumrud_aleksandri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929198"/>
            <a:ext cx="2107406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E:\Фото крислаллов\4536k1о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929198"/>
            <a:ext cx="2190752" cy="1692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7144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Методами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latin typeface="Franklin Gothic Demi" pitchFamily="34" charset="0"/>
              </a:rPr>
              <a:t>исследования являются изучение литературных источников, наблюдение и эксперимент.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429684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Franklin Gothic Demi" pitchFamily="34" charset="0"/>
              </a:rPr>
              <a:t>   </a:t>
            </a: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Объект</a:t>
            </a:r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исследования –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выращиваемые                                 </a:t>
            </a:r>
          </a:p>
          <a:p>
            <a:pPr>
              <a:buNone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                                                   кристаллы.</a:t>
            </a:r>
          </a:p>
          <a:p>
            <a:pPr>
              <a:buNone/>
            </a:pP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	Предмет</a:t>
            </a:r>
            <a:r>
              <a:rPr lang="ru-RU" sz="27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исследования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– влияние</a:t>
            </a:r>
          </a:p>
          <a:p>
            <a:pPr>
              <a:buNone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                       температуры и химического состава </a:t>
            </a:r>
          </a:p>
          <a:p>
            <a:pPr>
              <a:buNone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                       на рост кристаллов.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pic>
        <p:nvPicPr>
          <p:cNvPr id="2053" name="Picture 5" descr="E:\Фото крислаллов\0030000603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857628"/>
            <a:ext cx="1785950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E:\Фото крислаллов\489757489757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929198"/>
            <a:ext cx="2000264" cy="1666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E:\Фото крислаллов\g_51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929198"/>
            <a:ext cx="2000264" cy="1676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8" name="Picture 10" descr="E:\Фото крислаллов\1202591412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786190"/>
            <a:ext cx="1905000" cy="1833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100013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Способы выращивания кристаллов:</a:t>
            </a:r>
            <a:endParaRPr lang="ru-RU" sz="4400" dirty="0">
              <a:solidFill>
                <a:schemeClr val="accent2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38576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Franklin Gothic Medium" pitchFamily="34" charset="0"/>
              </a:rPr>
              <a:t>1.  Выращивание кристаллов </a:t>
            </a:r>
            <a:r>
              <a:rPr lang="ru-RU" sz="2800" i="1" dirty="0" smtClean="0">
                <a:latin typeface="Franklin Gothic Medium" pitchFamily="34" charset="0"/>
              </a:rPr>
              <a:t>путем быстрого охлаждения насыщенного раствора.</a:t>
            </a:r>
            <a:endParaRPr lang="ru-RU" sz="2800" dirty="0" smtClean="0">
              <a:latin typeface="Franklin Gothic Medium" pitchFamily="34" charset="0"/>
            </a:endParaRPr>
          </a:p>
          <a:p>
            <a:r>
              <a:rPr lang="ru-RU" sz="2800" dirty="0" smtClean="0">
                <a:latin typeface="Franklin Gothic Medium" pitchFamily="34" charset="0"/>
              </a:rPr>
              <a:t>2. Выращивание кристаллов  </a:t>
            </a:r>
            <a:r>
              <a:rPr lang="ru-RU" sz="2800" i="1" dirty="0" smtClean="0">
                <a:latin typeface="Franklin Gothic Medium" pitchFamily="34" charset="0"/>
              </a:rPr>
              <a:t>при медленном охлаждении жидкости</a:t>
            </a:r>
            <a:r>
              <a:rPr lang="ru-RU" sz="2800" i="1" dirty="0" smtClean="0"/>
              <a:t>. </a:t>
            </a:r>
          </a:p>
          <a:p>
            <a:r>
              <a:rPr lang="ru-RU" sz="2800" i="1" dirty="0" smtClean="0">
                <a:latin typeface="Franklin Gothic Medium" pitchFamily="34" charset="0"/>
              </a:rPr>
              <a:t>3</a:t>
            </a:r>
            <a:r>
              <a:rPr lang="ru-RU" sz="2800" dirty="0" smtClean="0">
                <a:latin typeface="Franklin Gothic Medium" pitchFamily="34" charset="0"/>
              </a:rPr>
              <a:t>. Получение кристаллов при </a:t>
            </a:r>
            <a:r>
              <a:rPr lang="ru-RU" sz="2800" i="1" dirty="0" smtClean="0">
                <a:latin typeface="Franklin Gothic Medium" pitchFamily="34" charset="0"/>
              </a:rPr>
              <a:t>постепенном удалении воды из насыщенного раствора.</a:t>
            </a:r>
            <a:r>
              <a:rPr lang="ru-RU" sz="2800" dirty="0" smtClean="0">
                <a:latin typeface="Franklin Gothic Medium" pitchFamily="34" charset="0"/>
              </a:rPr>
              <a:t> 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6" name="Рисунок 5" descr="E:\Фото крислаллов\seracrys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5072074"/>
            <a:ext cx="2571768" cy="15859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E:\Фото крислаллов\Gorn_hrust_bi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72074"/>
            <a:ext cx="2427330" cy="16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C:\Users\Светлана\Desktop\фотки Денис и К\DSC0215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143248"/>
            <a:ext cx="2428892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Светлана\Desktop\фотки Денис и К\DSC020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071810"/>
            <a:ext cx="2357454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Светлана\Desktop\фотки Денис и К\DSC021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929066"/>
            <a:ext cx="2428892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1472" y="1500175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Метод выращивания кристаллов  при медленном охлаждении жидкости. 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                               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             Кристаллы медного купороса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57166"/>
            <a:ext cx="80010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Результаты</a:t>
            </a:r>
            <a:endParaRPr lang="ru-RU" sz="44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043362" cy="87549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Результаты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81175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Метод выращивания кристаллов </a:t>
            </a:r>
            <a:r>
              <a:rPr lang="ru-RU" sz="2400" b="1" i="1" dirty="0" smtClean="0"/>
              <a:t>путем быстрого охлаждения насыщенного раствора.</a:t>
            </a:r>
          </a:p>
          <a:p>
            <a:pPr>
              <a:buNone/>
            </a:pPr>
            <a:endParaRPr lang="ru-RU" sz="2400" i="1" dirty="0" smtClean="0">
              <a:latin typeface="Franklin Gothic Medium" pitchFamily="34" charset="0"/>
            </a:endParaRPr>
          </a:p>
          <a:p>
            <a:pPr>
              <a:buNone/>
            </a:pPr>
            <a:endParaRPr lang="ru-RU" sz="2400" i="1" dirty="0" smtClean="0">
              <a:latin typeface="Franklin Gothic Medium" pitchFamily="34" charset="0"/>
            </a:endParaRPr>
          </a:p>
          <a:p>
            <a:pPr>
              <a:buNone/>
            </a:pPr>
            <a:endParaRPr lang="ru-RU" sz="2400" i="1" dirty="0" smtClean="0">
              <a:latin typeface="Franklin Gothic Medium" pitchFamily="34" charset="0"/>
            </a:endParaRPr>
          </a:p>
          <a:p>
            <a:pPr>
              <a:buNone/>
            </a:pPr>
            <a:endParaRPr lang="ru-RU" sz="2400" i="1" dirty="0" smtClean="0">
              <a:latin typeface="Franklin Gothic Medium" pitchFamily="34" charset="0"/>
            </a:endParaRPr>
          </a:p>
          <a:p>
            <a:pPr>
              <a:buNone/>
            </a:pPr>
            <a:endParaRPr lang="ru-RU" sz="2400" i="1" dirty="0" smtClean="0">
              <a:latin typeface="Franklin Gothic Medium" pitchFamily="34" charset="0"/>
            </a:endParaRPr>
          </a:p>
          <a:p>
            <a:pPr>
              <a:buNone/>
            </a:pPr>
            <a:endParaRPr lang="ru-RU" sz="2400" i="1" dirty="0" smtClean="0">
              <a:latin typeface="Franklin Gothic Medium" pitchFamily="34" charset="0"/>
            </a:endParaRPr>
          </a:p>
          <a:p>
            <a:pPr>
              <a:buNone/>
            </a:pPr>
            <a:r>
              <a:rPr lang="ru-RU" sz="2400" i="1" dirty="0" smtClean="0">
                <a:latin typeface="Franklin Gothic Medium" pitchFamily="34" charset="0"/>
              </a:rPr>
              <a:t>Кристаллы поваренной                    Кристаллы медного</a:t>
            </a:r>
          </a:p>
          <a:p>
            <a:pPr>
              <a:buNone/>
            </a:pPr>
            <a:r>
              <a:rPr lang="ru-RU" sz="2400" i="1" dirty="0" smtClean="0">
                <a:latin typeface="Franklin Gothic Medium" pitchFamily="34" charset="0"/>
              </a:rPr>
              <a:t>         соли                                                      купороса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8" name="Рисунок 7" descr="C:\Users\Светлана\Desktop\фотки Денис и К\DSC021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143248"/>
            <a:ext cx="2571768" cy="1670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E:\Фото крислаллов\DSC019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214686"/>
            <a:ext cx="2500330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543428" cy="8040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Результаты</a:t>
            </a:r>
            <a:endParaRPr lang="ru-RU" dirty="0"/>
          </a:p>
        </p:txBody>
      </p:sp>
      <p:pic>
        <p:nvPicPr>
          <p:cNvPr id="4" name="Содержимое 3" descr="C:\Users\Светлана\Desktop\фотки Денис и К\DSC0205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14620"/>
            <a:ext cx="2214578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Светлана\Desktop\фотки Денис и К\DSC020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786322"/>
            <a:ext cx="2286016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Светлана\Desktop\фотки Денис и К\DSC020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714620"/>
            <a:ext cx="2285984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Светлана\Desktop\фотки Денис и К\DSC0205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4714884"/>
            <a:ext cx="2286016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00034" y="1071546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entury Gothic" pitchFamily="34" charset="0"/>
              </a:rPr>
              <a:t>Метод получения кристаллов – </a:t>
            </a:r>
            <a:r>
              <a:rPr lang="ru-RU" sz="2400" b="1" i="1" dirty="0" smtClean="0">
                <a:latin typeface="Century Gothic" pitchFamily="34" charset="0"/>
              </a:rPr>
              <a:t>постепенного удаления воды из насыщенного раствора.</a:t>
            </a:r>
            <a:endParaRPr lang="ru-RU" sz="2400" b="1" dirty="0">
              <a:latin typeface="Century Gothic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894"/>
            <a:ext cx="4186238" cy="58973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Выводы</a:t>
            </a:r>
            <a:endParaRPr lang="ru-RU" sz="4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607220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   Чем медленнее испаряется вода, тем более правильной формы получаются кристаллы.</a:t>
            </a:r>
          </a:p>
          <a:p>
            <a:r>
              <a:rPr lang="ru-RU" sz="1800" b="1" dirty="0" smtClean="0"/>
              <a:t>    Если раствор охлаждать медленно, зародышей образуется немного, и, обрастая постепенно со всех сторон, они превращаются в красивые кристаллики правильной формы. </a:t>
            </a:r>
          </a:p>
          <a:p>
            <a:r>
              <a:rPr lang="ru-RU" sz="1800" b="1" dirty="0" smtClean="0"/>
              <a:t>   При быстром  охлаждении образуется много зародышей; правильных кристаллов при этом не получится, потому что находящиеся в растворе частицы могут просто не успеть «устроиться» на поверхности кристалла на положенное им место.</a:t>
            </a:r>
          </a:p>
          <a:p>
            <a:r>
              <a:rPr lang="ru-RU" sz="1800" b="1" dirty="0" smtClean="0"/>
              <a:t>   Наилучшие результаты получаются, если используется затравка – небольшой кристалл правильной формы, который помещают в раствор. </a:t>
            </a:r>
          </a:p>
          <a:p>
            <a:r>
              <a:rPr lang="ru-RU" sz="1800" b="1" dirty="0" smtClean="0"/>
              <a:t>   Посторонние твердые примеси в растворе также могут играть роль центров кристаллизации, поэтому чем чище раствор, тем центров кристаллизации будет </a:t>
            </a:r>
            <a:r>
              <a:rPr lang="ru-RU" sz="1800" b="1" dirty="0" smtClean="0"/>
              <a:t>меньше. </a:t>
            </a:r>
            <a:endParaRPr lang="ru-RU" sz="1800" b="1" dirty="0" smtClean="0"/>
          </a:p>
          <a:p>
            <a:r>
              <a:rPr lang="ru-RU" sz="1800" b="1" dirty="0" smtClean="0"/>
              <a:t>    Можно за две-три недели вырастить красивые кристаллы солей у себя дома.</a:t>
            </a:r>
          </a:p>
          <a:p>
            <a:r>
              <a:rPr lang="ru-RU" sz="1800" b="1" dirty="0" smtClean="0"/>
              <a:t>   Выращивание искусственных кристаллов очень увлекательный и важный для современной жизни процесс. </a:t>
            </a: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E53A-892A-4A8D-9B36-48CC224EC2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576</TotalTime>
  <Words>588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Выращивание кристаллов</vt:lpstr>
      <vt:lpstr>   Цель: вырастить кристалл правильной формы.       </vt:lpstr>
      <vt:lpstr>Гипотеза</vt:lpstr>
      <vt:lpstr>Методами исследования являются изучение литературных источников, наблюдение и эксперимент.</vt:lpstr>
      <vt:lpstr>Способы выращивания кристаллов:</vt:lpstr>
      <vt:lpstr> </vt:lpstr>
      <vt:lpstr>Результаты</vt:lpstr>
      <vt:lpstr>Результаты</vt:lpstr>
      <vt:lpstr>Выводы</vt:lpstr>
      <vt:lpstr>Применение </vt:lpstr>
      <vt:lpstr>Применение </vt:lpstr>
      <vt:lpstr>Применение </vt:lpstr>
      <vt:lpstr>Применение </vt:lpstr>
      <vt:lpstr>Источники информации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кристаллов</dc:title>
  <dc:creator>Денис</dc:creator>
  <cp:lastModifiedBy>Светлана</cp:lastModifiedBy>
  <cp:revision>68</cp:revision>
  <dcterms:created xsi:type="dcterms:W3CDTF">2008-12-24T18:28:15Z</dcterms:created>
  <dcterms:modified xsi:type="dcterms:W3CDTF">2009-01-20T10:33:19Z</dcterms:modified>
</cp:coreProperties>
</file>